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67" autoAdjust="0"/>
    <p:restoredTop sz="94660"/>
  </p:normalViewPr>
  <p:slideViewPr>
    <p:cSldViewPr snapToGrid="0">
      <p:cViewPr varScale="1">
        <p:scale>
          <a:sx n="61" d="100"/>
          <a:sy n="61" d="100"/>
        </p:scale>
        <p:origin x="2462" y="67"/>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E71E459-9520-49AB-9903-DB16397EDCD5}" type="datetimeFigureOut">
              <a:rPr lang="en-AU" smtClean="0"/>
              <a:t>26/11/2020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4061856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71E459-9520-49AB-9903-DB16397EDCD5}" type="datetimeFigureOut">
              <a:rPr lang="en-AU" smtClean="0"/>
              <a:t>26/11/2020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631249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71E459-9520-49AB-9903-DB16397EDCD5}" type="datetimeFigureOut">
              <a:rPr lang="en-AU" smtClean="0"/>
              <a:t>26/11/2020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1099037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71E459-9520-49AB-9903-DB16397EDCD5}" type="datetimeFigureOut">
              <a:rPr lang="en-AU" smtClean="0"/>
              <a:t>26/11/2020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729685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1E459-9520-49AB-9903-DB16397EDCD5}" type="datetimeFigureOut">
              <a:rPr lang="en-AU" smtClean="0"/>
              <a:t>26/11/2020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3463634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E71E459-9520-49AB-9903-DB16397EDCD5}" type="datetimeFigureOut">
              <a:rPr lang="en-AU" smtClean="0"/>
              <a:t>26/11/2020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3732847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E71E459-9520-49AB-9903-DB16397EDCD5}" type="datetimeFigureOut">
              <a:rPr lang="en-AU" smtClean="0"/>
              <a:t>26/11/2020</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3201994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E71E459-9520-49AB-9903-DB16397EDCD5}" type="datetimeFigureOut">
              <a:rPr lang="en-AU" smtClean="0"/>
              <a:t>26/11/2020</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951081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1E459-9520-49AB-9903-DB16397EDCD5}" type="datetimeFigureOut">
              <a:rPr lang="en-AU" smtClean="0"/>
              <a:t>26/11/2020</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4282465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E71E459-9520-49AB-9903-DB16397EDCD5}" type="datetimeFigureOut">
              <a:rPr lang="en-AU" smtClean="0"/>
              <a:t>26/11/2020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554745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E71E459-9520-49AB-9903-DB16397EDCD5}" type="datetimeFigureOut">
              <a:rPr lang="en-AU" smtClean="0"/>
              <a:t>26/11/2020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2914110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E71E459-9520-49AB-9903-DB16397EDCD5}" type="datetimeFigureOut">
              <a:rPr lang="en-AU" smtClean="0"/>
              <a:t>26/11/2020</a:t>
            </a:fld>
            <a:endParaRPr lang="en-AU"/>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A1F229F-B1F2-4577-9517-213E58AE1F8D}" type="slidenum">
              <a:rPr lang="en-AU" smtClean="0"/>
              <a:t>‹#›</a:t>
            </a:fld>
            <a:endParaRPr lang="en-AU"/>
          </a:p>
        </p:txBody>
      </p:sp>
    </p:spTree>
    <p:extLst>
      <p:ext uri="{BB962C8B-B14F-4D97-AF65-F5344CB8AC3E}">
        <p14:creationId xmlns:p14="http://schemas.microsoft.com/office/powerpoint/2010/main" val="22537972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descr="A picture containing clipart&#10;&#10;Description generated with very high confidence">
            <a:extLst>
              <a:ext uri="{FF2B5EF4-FFF2-40B4-BE49-F238E27FC236}">
                <a16:creationId xmlns:a16="http://schemas.microsoft.com/office/drawing/2014/main" id="{7D15030E-2894-49E0-A359-9D6086482A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6249"/>
            <a:ext cx="1590142" cy="691815"/>
          </a:xfrm>
          <a:prstGeom prst="rect">
            <a:avLst/>
          </a:prstGeom>
        </p:spPr>
      </p:pic>
      <p:sp>
        <p:nvSpPr>
          <p:cNvPr id="5" name="TextBox 4"/>
          <p:cNvSpPr txBox="1"/>
          <p:nvPr/>
        </p:nvSpPr>
        <p:spPr>
          <a:xfrm>
            <a:off x="1590142" y="1196249"/>
            <a:ext cx="4516506" cy="400110"/>
          </a:xfrm>
          <a:prstGeom prst="rect">
            <a:avLst/>
          </a:prstGeom>
          <a:noFill/>
        </p:spPr>
        <p:txBody>
          <a:bodyPr wrap="square" rtlCol="0">
            <a:spAutoFit/>
          </a:bodyPr>
          <a:lstStyle/>
          <a:p>
            <a:r>
              <a:rPr lang="en-AU" sz="2000" b="1" dirty="0" smtClean="0"/>
              <a:t>Long Life </a:t>
            </a:r>
            <a:r>
              <a:rPr lang="en-AU" sz="2000" b="1" dirty="0" smtClean="0"/>
              <a:t>Complete</a:t>
            </a:r>
            <a:r>
              <a:rPr lang="en-AU" sz="2000" b="1" dirty="0" smtClean="0"/>
              <a:t> </a:t>
            </a:r>
            <a:r>
              <a:rPr lang="en-AU" sz="2000" b="1" dirty="0" smtClean="0"/>
              <a:t>Pellets 1000kg</a:t>
            </a:r>
            <a:endParaRPr lang="en-AU" sz="2000" b="1" dirty="0"/>
          </a:p>
        </p:txBody>
      </p:sp>
      <p:grpSp>
        <p:nvGrpSpPr>
          <p:cNvPr id="15" name="Group 14"/>
          <p:cNvGrpSpPr/>
          <p:nvPr/>
        </p:nvGrpSpPr>
        <p:grpSpPr>
          <a:xfrm>
            <a:off x="5682688" y="105781"/>
            <a:ext cx="934579" cy="1578428"/>
            <a:chOff x="4049486" y="2394857"/>
            <a:chExt cx="1001485" cy="1578428"/>
          </a:xfrm>
        </p:grpSpPr>
        <p:sp>
          <p:nvSpPr>
            <p:cNvPr id="6" name="Rectangle 5"/>
            <p:cNvSpPr/>
            <p:nvPr/>
          </p:nvSpPr>
          <p:spPr>
            <a:xfrm>
              <a:off x="4049486" y="2394857"/>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N</a:t>
              </a:r>
            </a:p>
          </p:txBody>
        </p:sp>
        <p:sp>
          <p:nvSpPr>
            <p:cNvPr id="7" name="Rectangle 6"/>
            <p:cNvSpPr/>
            <p:nvPr/>
          </p:nvSpPr>
          <p:spPr>
            <a:xfrm>
              <a:off x="4049486" y="2950028"/>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P</a:t>
              </a:r>
            </a:p>
          </p:txBody>
        </p:sp>
        <p:sp>
          <p:nvSpPr>
            <p:cNvPr id="8" name="Rectangle 7"/>
            <p:cNvSpPr/>
            <p:nvPr/>
          </p:nvSpPr>
          <p:spPr>
            <a:xfrm>
              <a:off x="4049486" y="3505199"/>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K</a:t>
              </a:r>
            </a:p>
          </p:txBody>
        </p:sp>
        <p:sp>
          <p:nvSpPr>
            <p:cNvPr id="9" name="Rectangle 8"/>
            <p:cNvSpPr/>
            <p:nvPr/>
          </p:nvSpPr>
          <p:spPr>
            <a:xfrm>
              <a:off x="4539343" y="2394857"/>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5</a:t>
              </a:r>
              <a:r>
                <a:rPr lang="en-AU" b="1" dirty="0" smtClean="0"/>
                <a:t>.0</a:t>
              </a:r>
              <a:endParaRPr lang="en-AU" b="1" dirty="0"/>
            </a:p>
          </p:txBody>
        </p:sp>
        <p:sp>
          <p:nvSpPr>
            <p:cNvPr id="10" name="Rectangle 9"/>
            <p:cNvSpPr/>
            <p:nvPr/>
          </p:nvSpPr>
          <p:spPr>
            <a:xfrm>
              <a:off x="4539343" y="2950028"/>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3</a:t>
              </a:r>
              <a:r>
                <a:rPr lang="en-AU" b="1" dirty="0" smtClean="0"/>
                <a:t>.0</a:t>
              </a:r>
              <a:endParaRPr lang="en-AU" b="1" dirty="0"/>
            </a:p>
          </p:txBody>
        </p:sp>
        <p:sp>
          <p:nvSpPr>
            <p:cNvPr id="11" name="Rectangle 10"/>
            <p:cNvSpPr/>
            <p:nvPr/>
          </p:nvSpPr>
          <p:spPr>
            <a:xfrm>
              <a:off x="4539343" y="3494313"/>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smtClean="0"/>
                <a:t>5</a:t>
              </a:r>
              <a:r>
                <a:rPr lang="en-AU" b="1" dirty="0" smtClean="0"/>
                <a:t>.0</a:t>
              </a:r>
              <a:endParaRPr lang="en-AU" b="1" dirty="0"/>
            </a:p>
          </p:txBody>
        </p:sp>
      </p:grpSp>
      <p:sp>
        <p:nvSpPr>
          <p:cNvPr id="23" name="Rectangle 22"/>
          <p:cNvSpPr/>
          <p:nvPr/>
        </p:nvSpPr>
        <p:spPr>
          <a:xfrm>
            <a:off x="248925" y="1602232"/>
            <a:ext cx="6356193" cy="1015663"/>
          </a:xfrm>
          <a:prstGeom prst="rect">
            <a:avLst/>
          </a:prstGeom>
        </p:spPr>
        <p:txBody>
          <a:bodyPr wrap="square">
            <a:spAutoFit/>
          </a:bodyPr>
          <a:lstStyle/>
          <a:p>
            <a:pPr marL="171450" indent="-171450">
              <a:buFont typeface="Arial" panose="020B0604020202020204" pitchFamily="34" charset="0"/>
              <a:buChar char="•"/>
            </a:pPr>
            <a:r>
              <a:rPr lang="en-AU" sz="1200" dirty="0">
                <a:solidFill>
                  <a:srgbClr val="011502"/>
                </a:solidFill>
              </a:rPr>
              <a:t>A blend of organic and mineral </a:t>
            </a:r>
            <a:r>
              <a:rPr lang="en-AU" sz="1200" dirty="0" smtClean="0">
                <a:solidFill>
                  <a:srgbClr val="011502"/>
                </a:solidFill>
              </a:rPr>
              <a:t>fertilisers</a:t>
            </a:r>
          </a:p>
          <a:p>
            <a:pPr marL="171450" indent="-171450">
              <a:buFont typeface="Arial" panose="020B0604020202020204" pitchFamily="34" charset="0"/>
              <a:buChar char="•"/>
            </a:pPr>
            <a:r>
              <a:rPr lang="en-AU" sz="1200" dirty="0">
                <a:solidFill>
                  <a:srgbClr val="011502"/>
                </a:solidFill>
              </a:rPr>
              <a:t>Enriched with blood and bone, fish meal and </a:t>
            </a:r>
            <a:r>
              <a:rPr lang="en-AU" sz="1200" dirty="0" smtClean="0">
                <a:solidFill>
                  <a:srgbClr val="011502"/>
                </a:solidFill>
              </a:rPr>
              <a:t>zeolite for </a:t>
            </a:r>
            <a:r>
              <a:rPr lang="en-AU" sz="1200" dirty="0">
                <a:solidFill>
                  <a:srgbClr val="011502"/>
                </a:solidFill>
              </a:rPr>
              <a:t>a complete </a:t>
            </a:r>
            <a:r>
              <a:rPr lang="en-AU" sz="1200" dirty="0" smtClean="0">
                <a:solidFill>
                  <a:srgbClr val="011502"/>
                </a:solidFill>
              </a:rPr>
              <a:t>feed</a:t>
            </a:r>
          </a:p>
          <a:p>
            <a:pPr marL="171450" indent="-171450">
              <a:buFont typeface="Arial" panose="020B0604020202020204" pitchFamily="34" charset="0"/>
              <a:buChar char="•"/>
            </a:pPr>
            <a:r>
              <a:rPr lang="en-AU" sz="1200" dirty="0">
                <a:solidFill>
                  <a:srgbClr val="011502"/>
                </a:solidFill>
              </a:rPr>
              <a:t>Suitable for both home garden and commercial application</a:t>
            </a:r>
            <a:endParaRPr lang="en-AU" sz="1200" dirty="0" smtClean="0">
              <a:solidFill>
                <a:srgbClr val="011502"/>
              </a:solidFill>
            </a:endParaRPr>
          </a:p>
          <a:p>
            <a:pPr marL="171450" indent="-171450">
              <a:buFont typeface="Arial" panose="020B0604020202020204" pitchFamily="34" charset="0"/>
              <a:buChar char="•"/>
            </a:pPr>
            <a:r>
              <a:rPr lang="en-AU" sz="1200" dirty="0" smtClean="0">
                <a:solidFill>
                  <a:srgbClr val="011502"/>
                </a:solidFill>
              </a:rPr>
              <a:t>Improves moisture retention and microbial activity</a:t>
            </a:r>
          </a:p>
          <a:p>
            <a:endParaRPr lang="en-AU" sz="1200" dirty="0"/>
          </a:p>
        </p:txBody>
      </p:sp>
      <p:sp>
        <p:nvSpPr>
          <p:cNvPr id="21" name="TextBox 20">
            <a:extLst>
              <a:ext uri="{FF2B5EF4-FFF2-40B4-BE49-F238E27FC236}">
                <a16:creationId xmlns:a16="http://schemas.microsoft.com/office/drawing/2014/main" id="{BB0A4B8D-21E3-4140-96B4-BDFCC2A4F1CB}"/>
              </a:ext>
            </a:extLst>
          </p:cNvPr>
          <p:cNvSpPr txBox="1"/>
          <p:nvPr/>
        </p:nvSpPr>
        <p:spPr>
          <a:xfrm>
            <a:off x="4966704" y="32641"/>
            <a:ext cx="818156" cy="276999"/>
          </a:xfrm>
          <a:prstGeom prst="rect">
            <a:avLst/>
          </a:prstGeom>
          <a:noFill/>
        </p:spPr>
        <p:txBody>
          <a:bodyPr wrap="square" rtlCol="0">
            <a:spAutoFit/>
          </a:bodyPr>
          <a:lstStyle/>
          <a:p>
            <a:r>
              <a:rPr lang="en-AU" sz="1200" b="1" smtClean="0"/>
              <a:t>95429</a:t>
            </a:r>
            <a:endParaRPr lang="en-AU" sz="1200" b="1"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700" y="686878"/>
            <a:ext cx="1510075" cy="905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3208" y="332908"/>
            <a:ext cx="153987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Rectangle 32"/>
          <p:cNvSpPr/>
          <p:nvPr/>
        </p:nvSpPr>
        <p:spPr>
          <a:xfrm>
            <a:off x="248925" y="9326488"/>
            <a:ext cx="6275166" cy="600164"/>
          </a:xfrm>
          <a:prstGeom prst="rect">
            <a:avLst/>
          </a:prstGeom>
          <a:ln w="9525">
            <a:noFill/>
          </a:ln>
        </p:spPr>
        <p:txBody>
          <a:bodyPr wrap="square">
            <a:spAutoFit/>
          </a:bodyPr>
          <a:lstStyle/>
          <a:p>
            <a:r>
              <a:rPr lang="en-AU" sz="1100" b="1" dirty="0"/>
              <a:t>Yates Australia  </a:t>
            </a:r>
          </a:p>
          <a:p>
            <a:r>
              <a:rPr lang="en-AU" sz="1100" dirty="0"/>
              <a:t>1 </a:t>
            </a:r>
            <a:r>
              <a:rPr lang="en-AU" sz="1100" dirty="0" err="1"/>
              <a:t>Gow</a:t>
            </a:r>
            <a:r>
              <a:rPr lang="en-AU" sz="1100" dirty="0"/>
              <a:t> Street, Padstow NSW 2211  </a:t>
            </a:r>
            <a:r>
              <a:rPr lang="en-AU" sz="1100" dirty="0" smtClean="0"/>
              <a:t>www.ocp.com.au </a:t>
            </a:r>
            <a:endParaRPr lang="en-AU" sz="1100" dirty="0"/>
          </a:p>
          <a:p>
            <a:r>
              <a:rPr lang="en-AU" sz="1100" dirty="0"/>
              <a:t>Product lnformation (Aust): 1300 369 074</a:t>
            </a:r>
            <a:endParaRPr lang="en-AU" sz="1100" b="1" dirty="0"/>
          </a:p>
        </p:txBody>
      </p:sp>
      <p:pic>
        <p:nvPicPr>
          <p:cNvPr id="2" name="Picture 1"/>
          <p:cNvPicPr>
            <a:picLocks noChangeAspect="1"/>
          </p:cNvPicPr>
          <p:nvPr/>
        </p:nvPicPr>
        <p:blipFill rotWithShape="1">
          <a:blip r:embed="rId5"/>
          <a:srcRect r="4856"/>
          <a:stretch/>
        </p:blipFill>
        <p:spPr>
          <a:xfrm>
            <a:off x="87682" y="2455069"/>
            <a:ext cx="3270685" cy="4028769"/>
          </a:xfrm>
          <a:prstGeom prst="rect">
            <a:avLst/>
          </a:prstGeom>
        </p:spPr>
      </p:pic>
      <p:pic>
        <p:nvPicPr>
          <p:cNvPr id="3" name="Picture 2"/>
          <p:cNvPicPr>
            <a:picLocks noChangeAspect="1"/>
          </p:cNvPicPr>
          <p:nvPr/>
        </p:nvPicPr>
        <p:blipFill>
          <a:blip r:embed="rId6"/>
          <a:stretch>
            <a:fillRect/>
          </a:stretch>
        </p:blipFill>
        <p:spPr>
          <a:xfrm>
            <a:off x="3436612" y="2455070"/>
            <a:ext cx="3296051" cy="4007476"/>
          </a:xfrm>
          <a:prstGeom prst="rect">
            <a:avLst/>
          </a:prstGeom>
        </p:spPr>
      </p:pic>
      <p:pic>
        <p:nvPicPr>
          <p:cNvPr id="4" name="Picture 3"/>
          <p:cNvPicPr>
            <a:picLocks noChangeAspect="1"/>
          </p:cNvPicPr>
          <p:nvPr/>
        </p:nvPicPr>
        <p:blipFill rotWithShape="1">
          <a:blip r:embed="rId7"/>
          <a:srcRect b="32936"/>
          <a:stretch/>
        </p:blipFill>
        <p:spPr>
          <a:xfrm>
            <a:off x="289683" y="6618129"/>
            <a:ext cx="2866682" cy="2708359"/>
          </a:xfrm>
          <a:prstGeom prst="rect">
            <a:avLst/>
          </a:prstGeom>
        </p:spPr>
      </p:pic>
      <p:pic>
        <p:nvPicPr>
          <p:cNvPr id="12" name="Picture 11"/>
          <p:cNvPicPr>
            <a:picLocks noChangeAspect="1"/>
          </p:cNvPicPr>
          <p:nvPr/>
        </p:nvPicPr>
        <p:blipFill rotWithShape="1">
          <a:blip r:embed="rId7"/>
          <a:srcRect t="67977"/>
          <a:stretch/>
        </p:blipFill>
        <p:spPr>
          <a:xfrm>
            <a:off x="3359487" y="7436623"/>
            <a:ext cx="2911138" cy="1313309"/>
          </a:xfrm>
          <a:prstGeom prst="rect">
            <a:avLst/>
          </a:prstGeom>
        </p:spPr>
      </p:pic>
    </p:spTree>
    <p:extLst>
      <p:ext uri="{BB962C8B-B14F-4D97-AF65-F5344CB8AC3E}">
        <p14:creationId xmlns:p14="http://schemas.microsoft.com/office/powerpoint/2010/main" val="36799257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descr="A picture containing clipart&#10;&#10;Description generated with very high confidence">
            <a:extLst>
              <a:ext uri="{FF2B5EF4-FFF2-40B4-BE49-F238E27FC236}">
                <a16:creationId xmlns:a16="http://schemas.microsoft.com/office/drawing/2014/main" id="{7D15030E-2894-49E0-A359-9D6086482A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94306"/>
            <a:ext cx="1590142" cy="691815"/>
          </a:xfrm>
          <a:prstGeom prst="rect">
            <a:avLst/>
          </a:prstGeom>
        </p:spPr>
      </p:pic>
      <p:sp>
        <p:nvSpPr>
          <p:cNvPr id="5" name="TextBox 4"/>
          <p:cNvSpPr txBox="1"/>
          <p:nvPr/>
        </p:nvSpPr>
        <p:spPr>
          <a:xfrm>
            <a:off x="1590142" y="1296608"/>
            <a:ext cx="4516506" cy="400110"/>
          </a:xfrm>
          <a:prstGeom prst="rect">
            <a:avLst/>
          </a:prstGeom>
          <a:noFill/>
        </p:spPr>
        <p:txBody>
          <a:bodyPr wrap="square" rtlCol="0">
            <a:spAutoFit/>
          </a:bodyPr>
          <a:lstStyle/>
          <a:p>
            <a:r>
              <a:rPr lang="en-AU" sz="2000" b="1" dirty="0"/>
              <a:t>Long Life </a:t>
            </a:r>
            <a:r>
              <a:rPr lang="en-AU" sz="2000" b="1" dirty="0" smtClean="0"/>
              <a:t>Complete </a:t>
            </a:r>
            <a:r>
              <a:rPr lang="en-AU" sz="2000" b="1" dirty="0"/>
              <a:t>Pellets 1000kg</a:t>
            </a:r>
          </a:p>
        </p:txBody>
      </p:sp>
      <p:grpSp>
        <p:nvGrpSpPr>
          <p:cNvPr id="15" name="Group 14"/>
          <p:cNvGrpSpPr/>
          <p:nvPr/>
        </p:nvGrpSpPr>
        <p:grpSpPr>
          <a:xfrm>
            <a:off x="5682688" y="105781"/>
            <a:ext cx="934579" cy="1578428"/>
            <a:chOff x="4049486" y="2394857"/>
            <a:chExt cx="1001485" cy="1578428"/>
          </a:xfrm>
        </p:grpSpPr>
        <p:sp>
          <p:nvSpPr>
            <p:cNvPr id="6" name="Rectangle 5"/>
            <p:cNvSpPr/>
            <p:nvPr/>
          </p:nvSpPr>
          <p:spPr>
            <a:xfrm>
              <a:off x="4049486" y="2394857"/>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N</a:t>
              </a:r>
            </a:p>
          </p:txBody>
        </p:sp>
        <p:sp>
          <p:nvSpPr>
            <p:cNvPr id="7" name="Rectangle 6"/>
            <p:cNvSpPr/>
            <p:nvPr/>
          </p:nvSpPr>
          <p:spPr>
            <a:xfrm>
              <a:off x="4049486" y="2950028"/>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P</a:t>
              </a:r>
            </a:p>
          </p:txBody>
        </p:sp>
        <p:sp>
          <p:nvSpPr>
            <p:cNvPr id="8" name="Rectangle 7"/>
            <p:cNvSpPr/>
            <p:nvPr/>
          </p:nvSpPr>
          <p:spPr>
            <a:xfrm>
              <a:off x="4049486" y="3505199"/>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K</a:t>
              </a:r>
            </a:p>
          </p:txBody>
        </p:sp>
        <p:sp>
          <p:nvSpPr>
            <p:cNvPr id="9" name="Rectangle 8"/>
            <p:cNvSpPr/>
            <p:nvPr/>
          </p:nvSpPr>
          <p:spPr>
            <a:xfrm>
              <a:off x="4539343" y="2394857"/>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5</a:t>
              </a:r>
              <a:r>
                <a:rPr lang="en-AU" b="1" dirty="0" smtClean="0"/>
                <a:t>.0</a:t>
              </a:r>
              <a:endParaRPr lang="en-AU" b="1" dirty="0"/>
            </a:p>
          </p:txBody>
        </p:sp>
        <p:sp>
          <p:nvSpPr>
            <p:cNvPr id="10" name="Rectangle 9"/>
            <p:cNvSpPr/>
            <p:nvPr/>
          </p:nvSpPr>
          <p:spPr>
            <a:xfrm>
              <a:off x="4539343" y="2950028"/>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3</a:t>
              </a:r>
              <a:r>
                <a:rPr lang="en-AU" b="1" dirty="0" smtClean="0"/>
                <a:t>.0</a:t>
              </a:r>
              <a:endParaRPr lang="en-AU" b="1" dirty="0"/>
            </a:p>
          </p:txBody>
        </p:sp>
        <p:sp>
          <p:nvSpPr>
            <p:cNvPr id="11" name="Rectangle 10"/>
            <p:cNvSpPr/>
            <p:nvPr/>
          </p:nvSpPr>
          <p:spPr>
            <a:xfrm>
              <a:off x="4539343" y="3494313"/>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smtClean="0"/>
                <a:t>5.0</a:t>
              </a:r>
              <a:endParaRPr lang="en-AU" b="1" dirty="0"/>
            </a:p>
          </p:txBody>
        </p:sp>
      </p:grpSp>
      <p:sp>
        <p:nvSpPr>
          <p:cNvPr id="14" name="Rectangle 13"/>
          <p:cNvSpPr/>
          <p:nvPr/>
        </p:nvSpPr>
        <p:spPr>
          <a:xfrm>
            <a:off x="248925" y="9281884"/>
            <a:ext cx="6275166" cy="600164"/>
          </a:xfrm>
          <a:prstGeom prst="rect">
            <a:avLst/>
          </a:prstGeom>
          <a:ln w="9525">
            <a:noFill/>
          </a:ln>
        </p:spPr>
        <p:txBody>
          <a:bodyPr wrap="square">
            <a:spAutoFit/>
          </a:bodyPr>
          <a:lstStyle/>
          <a:p>
            <a:r>
              <a:rPr lang="en-AU" sz="1100" b="1" dirty="0"/>
              <a:t>Yates Australia  </a:t>
            </a:r>
          </a:p>
          <a:p>
            <a:r>
              <a:rPr lang="en-AU" sz="1100" dirty="0"/>
              <a:t>1 </a:t>
            </a:r>
            <a:r>
              <a:rPr lang="en-AU" sz="1100" dirty="0" err="1"/>
              <a:t>Gow</a:t>
            </a:r>
            <a:r>
              <a:rPr lang="en-AU" sz="1100" dirty="0"/>
              <a:t> Street, Padstow NSW 2211  </a:t>
            </a:r>
            <a:r>
              <a:rPr lang="en-AU" sz="1100" dirty="0" smtClean="0"/>
              <a:t>www.ocp.com.au </a:t>
            </a:r>
            <a:endParaRPr lang="en-AU" sz="1100" dirty="0"/>
          </a:p>
          <a:p>
            <a:r>
              <a:rPr lang="en-AU" sz="1100" dirty="0"/>
              <a:t>Product lnformation (Aust): 1300 369 074</a:t>
            </a:r>
            <a:endParaRPr lang="en-AU" sz="1100" b="1" dirty="0"/>
          </a:p>
        </p:txBody>
      </p:sp>
      <p:sp>
        <p:nvSpPr>
          <p:cNvPr id="21" name="TextBox 20">
            <a:extLst>
              <a:ext uri="{FF2B5EF4-FFF2-40B4-BE49-F238E27FC236}">
                <a16:creationId xmlns:a16="http://schemas.microsoft.com/office/drawing/2014/main" id="{BB0A4B8D-21E3-4140-96B4-BDFCC2A4F1CB}"/>
              </a:ext>
            </a:extLst>
          </p:cNvPr>
          <p:cNvSpPr txBox="1"/>
          <p:nvPr/>
        </p:nvSpPr>
        <p:spPr>
          <a:xfrm>
            <a:off x="4966704" y="32641"/>
            <a:ext cx="818156" cy="276999"/>
          </a:xfrm>
          <a:prstGeom prst="rect">
            <a:avLst/>
          </a:prstGeom>
          <a:noFill/>
        </p:spPr>
        <p:txBody>
          <a:bodyPr wrap="square" rtlCol="0">
            <a:spAutoFit/>
          </a:bodyPr>
          <a:lstStyle/>
          <a:p>
            <a:r>
              <a:rPr lang="en-AU" sz="1200" b="1" dirty="0" smtClean="0"/>
              <a:t>95429</a:t>
            </a:r>
            <a:endParaRPr lang="en-AU" sz="1200" b="1"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700" y="787237"/>
            <a:ext cx="1510075" cy="905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3208" y="332908"/>
            <a:ext cx="153987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325776" y="2685586"/>
            <a:ext cx="6194502" cy="1754326"/>
          </a:xfrm>
          <a:prstGeom prst="rect">
            <a:avLst/>
          </a:prstGeom>
          <a:ln>
            <a:solidFill>
              <a:schemeClr val="tx1"/>
            </a:solidFill>
          </a:ln>
        </p:spPr>
        <p:txBody>
          <a:bodyPr wrap="square">
            <a:spAutoFit/>
          </a:bodyPr>
          <a:lstStyle/>
          <a:p>
            <a:r>
              <a:rPr lang="en-AU" sz="1200" b="1" dirty="0" smtClean="0"/>
              <a:t>PRECAUTIONS </a:t>
            </a:r>
          </a:p>
          <a:p>
            <a:r>
              <a:rPr lang="en-AU" sz="1200" b="1" dirty="0" smtClean="0"/>
              <a:t>Do not apply when maximum temperature is expected to reach above 30°C or when soil is dry and plants are suffering from moisture stress. Avoid excessive contact with plant foliage. </a:t>
            </a:r>
          </a:p>
          <a:p>
            <a:endParaRPr lang="en-AU" sz="1200" b="1" dirty="0" smtClean="0"/>
          </a:p>
          <a:p>
            <a:r>
              <a:rPr lang="en-AU" sz="1200" b="1" dirty="0" smtClean="0"/>
              <a:t>STORE CLOSED IN A DRY PLACE. KEEP OUT OF REACH OF CHILDREN AND PETS. </a:t>
            </a:r>
          </a:p>
          <a:p>
            <a:endParaRPr lang="en-AU" sz="1200" b="1" dirty="0" smtClean="0"/>
          </a:p>
          <a:p>
            <a:r>
              <a:rPr lang="en-AU" sz="1200" b="1" dirty="0" smtClean="0"/>
              <a:t>PET SAFETY: SOME PETS MAY BE ATTRACTEDTO THIS PRODUCT. STORE OUT OF REACH OF PETS.  TO PREVENT CONSUMPTION AFTER APPLICATION, RAKE PELLETS INTO TOPSOIL AND WATER WELL. </a:t>
            </a:r>
            <a:endParaRPr lang="en-AU" sz="1200" b="1" dirty="0"/>
          </a:p>
        </p:txBody>
      </p:sp>
      <p:sp>
        <p:nvSpPr>
          <p:cNvPr id="13" name="Rectangle 12"/>
          <p:cNvSpPr/>
          <p:nvPr/>
        </p:nvSpPr>
        <p:spPr>
          <a:xfrm>
            <a:off x="325776" y="4823539"/>
            <a:ext cx="6181149" cy="1015663"/>
          </a:xfrm>
          <a:prstGeom prst="rect">
            <a:avLst/>
          </a:prstGeom>
          <a:ln>
            <a:solidFill>
              <a:schemeClr val="tx1"/>
            </a:solidFill>
          </a:ln>
        </p:spPr>
        <p:txBody>
          <a:bodyPr wrap="square">
            <a:spAutoFit/>
          </a:bodyPr>
          <a:lstStyle/>
          <a:p>
            <a:r>
              <a:rPr lang="en-AU" sz="1200" b="1" dirty="0"/>
              <a:t>HEALTH WARNING: ORGANIC FERTILISERS CONTAIN MICRO-ORGANISMS THAT MAY BE </a:t>
            </a:r>
            <a:r>
              <a:rPr lang="en-AU" sz="1200" b="1" dirty="0" smtClean="0"/>
              <a:t>HARMFUL TO YOUR </a:t>
            </a:r>
            <a:r>
              <a:rPr lang="en-AU" sz="1200" b="1" dirty="0"/>
              <a:t>HEALTH. DO NOT SWALLOW. THE DUST FROM THIS PRODUCT MAY ACT AS AN IRRITANT. AVOID INHALATION AND CONTACT WITH THE EYES AND SKIN. WEAR PARTICULATE MASK IF DUSTY. WEAR GLOVES WHEN HANDLING AND WASH HANDS IMMEDIATELY AFTER USE. </a:t>
            </a:r>
          </a:p>
        </p:txBody>
      </p:sp>
      <p:sp>
        <p:nvSpPr>
          <p:cNvPr id="16" name="Rectangle 15"/>
          <p:cNvSpPr/>
          <p:nvPr/>
        </p:nvSpPr>
        <p:spPr>
          <a:xfrm>
            <a:off x="339129" y="6262654"/>
            <a:ext cx="6181149" cy="1015663"/>
          </a:xfrm>
          <a:prstGeom prst="rect">
            <a:avLst/>
          </a:prstGeom>
          <a:ln>
            <a:solidFill>
              <a:schemeClr val="tx1"/>
            </a:solidFill>
          </a:ln>
        </p:spPr>
        <p:txBody>
          <a:bodyPr wrap="square">
            <a:spAutoFit/>
          </a:bodyPr>
          <a:lstStyle/>
          <a:p>
            <a:r>
              <a:rPr lang="en-AU" sz="1200" b="1" dirty="0" smtClean="0"/>
              <a:t>This </a:t>
            </a:r>
            <a:r>
              <a:rPr lang="en-AU" sz="1200" b="1" dirty="0"/>
              <a:t>product contains restricted animal material </a:t>
            </a:r>
            <a:endParaRPr lang="en-AU" sz="1200" b="1" dirty="0" smtClean="0"/>
          </a:p>
          <a:p>
            <a:r>
              <a:rPr lang="en-AU" sz="1200" b="1" dirty="0" smtClean="0"/>
              <a:t>DO </a:t>
            </a:r>
            <a:r>
              <a:rPr lang="en-AU" sz="1200" b="1" dirty="0"/>
              <a:t>NOT FEED </a:t>
            </a:r>
            <a:r>
              <a:rPr lang="en-AU" sz="1200" b="1" dirty="0" smtClean="0"/>
              <a:t>TO </a:t>
            </a:r>
            <a:r>
              <a:rPr lang="en-AU" sz="1200" b="1" dirty="0"/>
              <a:t>CATTLE, SHEEP, GOATS, DEER, ALPACA OR OTHER RUMINANT ANIMALS. DO NOT APPLY WHERE RUMINANT ANIMALS ARE GRAZING. </a:t>
            </a:r>
            <a:r>
              <a:rPr lang="en-AU" sz="1200" b="1" dirty="0" smtClean="0"/>
              <a:t>ALWAYS </a:t>
            </a:r>
            <a:r>
              <a:rPr lang="en-AU" sz="1200" b="1" dirty="0"/>
              <a:t>CULTIVATE INTO THE SOIL AND WATER WELL. ALLOW AT LEAST 3 WEEKS BEFORE ALLOWING RUMINANTS TO ENTER AREA. </a:t>
            </a:r>
          </a:p>
        </p:txBody>
      </p:sp>
      <p:sp>
        <p:nvSpPr>
          <p:cNvPr id="17" name="Rectangle 16"/>
          <p:cNvSpPr/>
          <p:nvPr/>
        </p:nvSpPr>
        <p:spPr>
          <a:xfrm>
            <a:off x="243932" y="8112840"/>
            <a:ext cx="6358187" cy="461665"/>
          </a:xfrm>
          <a:prstGeom prst="rect">
            <a:avLst/>
          </a:prstGeom>
        </p:spPr>
        <p:txBody>
          <a:bodyPr wrap="square">
            <a:spAutoFit/>
          </a:bodyPr>
          <a:lstStyle/>
          <a:p>
            <a:r>
              <a:rPr lang="en-AU" sz="1200" b="1" dirty="0">
                <a:latin typeface="HelveticaNeue-BoldCond"/>
              </a:rPr>
              <a:t>®Yates and Dynamic Lifter are registered</a:t>
            </a:r>
          </a:p>
          <a:p>
            <a:r>
              <a:rPr lang="en-AU" sz="1200" b="1" dirty="0">
                <a:latin typeface="HelveticaNeue-BoldCond"/>
              </a:rPr>
              <a:t>trade marks of DuluxGroup (Australia) Pty Ltd.</a:t>
            </a:r>
            <a:endParaRPr lang="en-AU" sz="1200" dirty="0"/>
          </a:p>
        </p:txBody>
      </p:sp>
      <p:sp>
        <p:nvSpPr>
          <p:cNvPr id="29" name="Rectangle 28"/>
          <p:cNvSpPr/>
          <p:nvPr/>
        </p:nvSpPr>
        <p:spPr>
          <a:xfrm>
            <a:off x="243933" y="7590128"/>
            <a:ext cx="6358187" cy="276999"/>
          </a:xfrm>
          <a:prstGeom prst="rect">
            <a:avLst/>
          </a:prstGeom>
        </p:spPr>
        <p:txBody>
          <a:bodyPr wrap="square">
            <a:spAutoFit/>
          </a:bodyPr>
          <a:lstStyle/>
          <a:p>
            <a:r>
              <a:rPr lang="en-AU" sz="1200" b="1" dirty="0" smtClean="0">
                <a:latin typeface="HelveticaNeue-BoldCond"/>
              </a:rPr>
              <a:t>FOR EMERGENCIES ONLY, CALL AUSTRALIA 1800 033 111 (ALL HOURS)</a:t>
            </a:r>
            <a:endParaRPr lang="en-AU" sz="1200" dirty="0"/>
          </a:p>
        </p:txBody>
      </p:sp>
    </p:spTree>
    <p:extLst>
      <p:ext uri="{BB962C8B-B14F-4D97-AF65-F5344CB8AC3E}">
        <p14:creationId xmlns:p14="http://schemas.microsoft.com/office/powerpoint/2010/main" val="26400699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10957</TotalTime>
  <Words>317</Words>
  <Application>Microsoft Office PowerPoint</Application>
  <PresentationFormat>A4 Paper (210x297 mm)</PresentationFormat>
  <Paragraphs>38</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HelveticaNeue-BoldCond</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Despina Kontoleon</dc:creator>
  <cp:lastModifiedBy>Despina Kontoleon</cp:lastModifiedBy>
  <cp:revision>57</cp:revision>
  <cp:lastPrinted>2019-11-04T20:29:33Z</cp:lastPrinted>
  <dcterms:created xsi:type="dcterms:W3CDTF">2019-11-04T00:16:39Z</dcterms:created>
  <dcterms:modified xsi:type="dcterms:W3CDTF">2020-11-26T02:38:17Z</dcterms:modified>
</cp:coreProperties>
</file>